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0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5405" autoAdjust="0"/>
  </p:normalViewPr>
  <p:slideViewPr>
    <p:cSldViewPr snapToGrid="0">
      <p:cViewPr varScale="1">
        <p:scale>
          <a:sx n="67" d="100"/>
          <a:sy n="67" d="100"/>
        </p:scale>
        <p:origin x="102" y="15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9/24/2026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>
              <a:spcAft>
                <a:spcPts val="1000"/>
              </a:spcAft>
              <a:defRPr sz="3800" b="1">
                <a:solidFill>
                  <a:srgbClr val="41414B"/>
                </a:solidFill>
                <a:latin typeface="Aptos Display"/>
              </a:defRPr>
            </a:pPr>
            <a:r>
              <a:rPr lang="en-ID" dirty="0"/>
              <a:t>PENDIDIKAN</a:t>
            </a:r>
            <a:br>
              <a:rPr lang="en-ID" dirty="0"/>
            </a:br>
            <a:r>
              <a:rPr lang="en-ID" dirty="0"/>
              <a:t>ANAK USIA DINI</a:t>
            </a:r>
            <a:br>
              <a:rPr lang="en-ID" dirty="0"/>
            </a:br>
            <a:r>
              <a:rPr lang="en-ID" dirty="0"/>
              <a:t>Batasan </a:t>
            </a:r>
            <a:r>
              <a:rPr lang="en-ID" dirty="0" err="1"/>
              <a:t>Usia</a:t>
            </a:r>
            <a:r>
              <a:rPr lang="en-ID" dirty="0"/>
              <a:t> • </a:t>
            </a:r>
            <a:r>
              <a:rPr lang="en-ID" dirty="0" err="1"/>
              <a:t>Pengertian</a:t>
            </a:r>
            <a:r>
              <a:rPr lang="en-ID" dirty="0"/>
              <a:t> • </a:t>
            </a:r>
            <a:r>
              <a:rPr lang="en-ID" dirty="0" err="1"/>
              <a:t>Landasan</a:t>
            </a:r>
            <a:br>
              <a:rPr lang="en-ID" dirty="0"/>
            </a:br>
            <a:br>
              <a:rPr lang="en-ID" dirty="0"/>
            </a:br>
            <a:r>
              <a:rPr lang="en-ID" dirty="0"/>
              <a:t>SRI SINTAWATI, </a:t>
            </a:r>
            <a:r>
              <a:rPr lang="en-ID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9719-9F38-41BD-B28C-B7F0C95B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TUJUAN PEMBELAJARAN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539F5F-82D6-4854-9360-3D41201E4F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 algn="just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batasan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b="1" dirty="0"/>
              <a:t>NAEYC ((National Association for the Education of Young Children) </a:t>
            </a:r>
            <a:r>
              <a:rPr lang="en-ID" b="1" dirty="0" err="1"/>
              <a:t>menggunakan</a:t>
            </a:r>
            <a:r>
              <a:rPr lang="en-ID" b="1" dirty="0"/>
              <a:t> </a:t>
            </a:r>
            <a:r>
              <a:rPr lang="en-ID" b="1" dirty="0" err="1"/>
              <a:t>istilah</a:t>
            </a:r>
            <a:r>
              <a:rPr lang="en-ID" b="1" dirty="0"/>
              <a:t> early childhood)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pengertian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 (PAUD).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Mengidentifikasi</a:t>
            </a:r>
            <a:r>
              <a:rPr lang="en-ID" dirty="0"/>
              <a:t>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penyelenggaraan</a:t>
            </a:r>
            <a:r>
              <a:rPr lang="en-ID" dirty="0"/>
              <a:t> PAUD.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Menghubungkan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PAUD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F8C9E-D73E-4E95-8142-F1C2D342B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8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02EC0-75B3-4E26-8E07-00AD6AF0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85763"/>
            <a:ext cx="7534656" cy="1443037"/>
          </a:xfrm>
        </p:spPr>
        <p:txBody>
          <a:bodyPr/>
          <a:lstStyle/>
          <a:p>
            <a:pPr algn="ctr"/>
            <a:r>
              <a:rPr lang="en-ID" dirty="0"/>
              <a:t>Batasan Anak </a:t>
            </a:r>
            <a:r>
              <a:rPr lang="en-ID" dirty="0" err="1"/>
              <a:t>Usia</a:t>
            </a:r>
            <a:r>
              <a:rPr lang="en-ID" dirty="0"/>
              <a:t> Dini </a:t>
            </a:r>
            <a:r>
              <a:rPr lang="en-ID" dirty="0" err="1"/>
              <a:t>Menurut</a:t>
            </a:r>
            <a:r>
              <a:rPr lang="en-ID" dirty="0"/>
              <a:t> NAEYC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3088C-05FA-4822-A975-386D1BCB03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NAEYC (National Association for the Education of Young Children)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istilah</a:t>
            </a:r>
            <a:r>
              <a:rPr lang="en-ID" dirty="0"/>
              <a:t> early childhood.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,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masa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8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Rentang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bayi</a:t>
            </a:r>
            <a:r>
              <a:rPr lang="en-ID" dirty="0"/>
              <a:t>, toddler, </a:t>
            </a:r>
            <a:r>
              <a:rPr lang="en-ID" dirty="0" err="1"/>
              <a:t>prasekolah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tahun-tahun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sekolah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yang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3FEC8-CC39-4678-9BAE-333363AF6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05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EE1C-4CDC-496E-8CC6-B7656537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Karakter</a:t>
            </a:r>
            <a:r>
              <a:rPr lang="en-GB" dirty="0"/>
              <a:t> </a:t>
            </a:r>
            <a:r>
              <a:rPr lang="en-GB" dirty="0" err="1"/>
              <a:t>anak</a:t>
            </a:r>
            <a:r>
              <a:rPr lang="en-GB" dirty="0"/>
              <a:t> </a:t>
            </a:r>
            <a:r>
              <a:rPr lang="en-GB" dirty="0" err="1"/>
              <a:t>usia</a:t>
            </a:r>
            <a:r>
              <a:rPr lang="en-GB" dirty="0"/>
              <a:t> </a:t>
            </a:r>
            <a:r>
              <a:rPr lang="en-GB" dirty="0" err="1"/>
              <a:t>dini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0F203-D0E7-4E4E-A0E3-98499640C2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Pertumbuhan</a:t>
            </a:r>
            <a:r>
              <a:rPr lang="en-ID" dirty="0"/>
              <a:t> dan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berlangsung</a:t>
            </a:r>
            <a:r>
              <a:rPr lang="en-ID" dirty="0"/>
              <a:t> sangat </a:t>
            </a:r>
            <a:r>
              <a:rPr lang="en-ID" dirty="0" err="1"/>
              <a:t>pesat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Anak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bermain</a:t>
            </a:r>
            <a:r>
              <a:rPr lang="en-ID" dirty="0"/>
              <a:t> dan </a:t>
            </a:r>
            <a:r>
              <a:rPr lang="en-ID" dirty="0" err="1"/>
              <a:t>pengalaman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Memiliki</a:t>
            </a:r>
            <a:r>
              <a:rPr lang="en-ID" dirty="0"/>
              <a:t> rasa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, </a:t>
            </a:r>
            <a:r>
              <a:rPr lang="en-ID" dirty="0" err="1"/>
              <a:t>eksplorasi</a:t>
            </a:r>
            <a:r>
              <a:rPr lang="en-ID" dirty="0"/>
              <a:t>,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 yang </a:t>
            </a:r>
            <a:r>
              <a:rPr lang="en-ID" dirty="0" err="1"/>
              <a:t>tinggi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, </a:t>
            </a:r>
            <a:r>
              <a:rPr lang="en-ID" dirty="0" err="1"/>
              <a:t>kognitif</a:t>
            </a:r>
            <a:r>
              <a:rPr lang="en-ID" dirty="0"/>
              <a:t>, </a:t>
            </a:r>
            <a:r>
              <a:rPr lang="en-ID" dirty="0" err="1"/>
              <a:t>bahasa</a:t>
            </a:r>
            <a:r>
              <a:rPr lang="en-ID" dirty="0"/>
              <a:t>, </a:t>
            </a:r>
            <a:r>
              <a:rPr lang="en-ID" dirty="0" err="1"/>
              <a:t>sosial-emosional</a:t>
            </a:r>
            <a:r>
              <a:rPr lang="en-ID" dirty="0"/>
              <a:t>, moral, dan </a:t>
            </a:r>
            <a:r>
              <a:rPr lang="en-ID" dirty="0" err="1"/>
              <a:t>seni</a:t>
            </a:r>
            <a:r>
              <a:rPr lang="en-ID" dirty="0"/>
              <a:t>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aman</a:t>
            </a:r>
            <a:r>
              <a:rPr lang="en-ID" dirty="0"/>
              <a:t>, </a:t>
            </a:r>
            <a:r>
              <a:rPr lang="en-ID" dirty="0" err="1"/>
              <a:t>hangat</a:t>
            </a:r>
            <a:r>
              <a:rPr lang="en-ID" dirty="0"/>
              <a:t>, </a:t>
            </a:r>
            <a:r>
              <a:rPr lang="en-ID" dirty="0" err="1"/>
              <a:t>konsisten</a:t>
            </a:r>
            <a:r>
              <a:rPr lang="en-ID" dirty="0"/>
              <a:t>, dan </a:t>
            </a:r>
            <a:r>
              <a:rPr lang="en-ID" dirty="0" err="1"/>
              <a:t>stimulatif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C29FA-7518-429F-B94A-C77422FF3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4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8591-3044-4120-AA3D-61ABEE72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Mengapa</a:t>
            </a:r>
            <a:r>
              <a:rPr lang="en-GB" dirty="0"/>
              <a:t> Anak </a:t>
            </a:r>
            <a:r>
              <a:rPr lang="en-GB" dirty="0" err="1"/>
              <a:t>Usia</a:t>
            </a:r>
            <a:r>
              <a:rPr lang="en-GB" dirty="0"/>
              <a:t> Dini </a:t>
            </a:r>
            <a:r>
              <a:rPr lang="en-GB" dirty="0" err="1"/>
              <a:t>disebut</a:t>
            </a:r>
            <a:r>
              <a:rPr lang="en-GB" dirty="0"/>
              <a:t>  </a:t>
            </a:r>
            <a:r>
              <a:rPr lang="en-GB" dirty="0" err="1"/>
              <a:t>Penting</a:t>
            </a:r>
            <a:r>
              <a:rPr lang="en-GB" dirty="0"/>
              <a:t>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D1F56-8FF4-462E-B70C-F3A2B0DE06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Fondasi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endParaRPr lang="en-ID" dirty="0"/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.• </a:t>
            </a:r>
            <a:r>
              <a:rPr lang="en-ID" dirty="0" err="1"/>
              <a:t>Pengalaman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berperan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kebiasaan</a:t>
            </a:r>
            <a:r>
              <a:rPr lang="en-ID" dirty="0"/>
              <a:t> dan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Stimulasi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dan </a:t>
            </a:r>
            <a:r>
              <a:rPr lang="en-ID" dirty="0" err="1"/>
              <a:t>keunikan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Interaksi</a:t>
            </a:r>
            <a:r>
              <a:rPr lang="en-ID" dirty="0"/>
              <a:t> </a:t>
            </a:r>
            <a:r>
              <a:rPr lang="en-ID" dirty="0" err="1"/>
              <a:t>positif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orang </a:t>
            </a:r>
            <a:r>
              <a:rPr lang="en-ID" dirty="0" err="1"/>
              <a:t>dewasa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 dirty="0"/>
              <a:t> rasa </a:t>
            </a:r>
            <a:r>
              <a:rPr lang="en-ID" dirty="0" err="1"/>
              <a:t>aman</a:t>
            </a:r>
            <a:r>
              <a:rPr lang="en-ID" dirty="0"/>
              <a:t> dan proses </a:t>
            </a:r>
            <a:r>
              <a:rPr lang="en-ID" dirty="0" err="1"/>
              <a:t>belajar</a:t>
            </a:r>
            <a:r>
              <a:rPr lang="en-ID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8BE0D-9EFB-478D-910A-D3095FEA0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2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9F103-B5A7-45CE-A102-576E6E690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Pengertian</a:t>
            </a:r>
            <a:r>
              <a:rPr lang="en-GB" dirty="0"/>
              <a:t> Pendidikan Anak </a:t>
            </a:r>
            <a:r>
              <a:rPr lang="en-GB" dirty="0" err="1"/>
              <a:t>Usia</a:t>
            </a:r>
            <a:r>
              <a:rPr lang="en-GB" dirty="0"/>
              <a:t> Dini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CE2F-55BC-4BAF-84B7-FC92EE94F3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Indonesia, PAUD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pembinaan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6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Dilaksanakan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pemberian</a:t>
            </a:r>
            <a:r>
              <a:rPr lang="en-ID" dirty="0"/>
              <a:t> </a:t>
            </a:r>
            <a:r>
              <a:rPr lang="en-ID" dirty="0" err="1"/>
              <a:t>rangsangan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Bertujuan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pertumbuhan</a:t>
            </a:r>
            <a:r>
              <a:rPr lang="en-ID" dirty="0"/>
              <a:t> dan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jasmani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Dilakukan</a:t>
            </a:r>
            <a:r>
              <a:rPr lang="en-ID" dirty="0"/>
              <a:t> agar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kesiapan</a:t>
            </a:r>
            <a:r>
              <a:rPr lang="en-ID" dirty="0"/>
              <a:t> </a:t>
            </a:r>
            <a:r>
              <a:rPr lang="en-ID" dirty="0" err="1"/>
              <a:t>memasuki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34333-FC5B-441F-AE1D-E1CF8145B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88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DA56-B388-4870-95C1-17B58ABD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Tujuan</a:t>
            </a:r>
            <a:r>
              <a:rPr lang="en-GB" dirty="0"/>
              <a:t> PAUD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1C19-B73F-4FD2-BF4B-CEEB0DFA4A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 err="1"/>
              <a:t>Mengoptimalkan</a:t>
            </a:r>
            <a:r>
              <a:rPr lang="en-ID" dirty="0"/>
              <a:t> </a:t>
            </a:r>
            <a:r>
              <a:rPr lang="en-ID" dirty="0" err="1"/>
              <a:t>pertumbuhan</a:t>
            </a:r>
            <a:r>
              <a:rPr lang="en-ID" dirty="0"/>
              <a:t> dan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menyeluruh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, </a:t>
            </a:r>
            <a:r>
              <a:rPr lang="en-ID" dirty="0" err="1"/>
              <a:t>kebiasaan</a:t>
            </a:r>
            <a:r>
              <a:rPr lang="en-ID" dirty="0"/>
              <a:t>, dan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positif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Menumbuhkan</a:t>
            </a:r>
            <a:r>
              <a:rPr lang="en-ID" dirty="0"/>
              <a:t> </a:t>
            </a:r>
            <a:r>
              <a:rPr lang="en-ID" dirty="0" err="1"/>
              <a:t>kemandirian</a:t>
            </a:r>
            <a:r>
              <a:rPr lang="en-ID" dirty="0"/>
              <a:t> dan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berinteraksi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Mempersiapkan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selanjutnya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3CCF9-CC26-4386-A4A4-890F4AF0C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21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1783-3C8F-4177-BDD4-78C1DC020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Aspek</a:t>
            </a:r>
            <a:r>
              <a:rPr lang="en-GB" dirty="0"/>
              <a:t> </a:t>
            </a:r>
            <a:r>
              <a:rPr lang="en-GB" dirty="0" err="1"/>
              <a:t>perkembangan</a:t>
            </a:r>
            <a:r>
              <a:rPr lang="en-GB" dirty="0"/>
              <a:t> Anak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1F49-4920-485C-9171-077B2655EA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Nilai agama dan moral.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Fisik-motorik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Kognitif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Bahasa.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Sosial-</a:t>
            </a:r>
            <a:r>
              <a:rPr lang="en-ID" dirty="0" err="1"/>
              <a:t>emosional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Seni</a:t>
            </a:r>
            <a:r>
              <a:rPr lang="en-ID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6A624-38E9-407F-B3B9-A95138843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18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AB99-5002-4A9D-AC65-7DC7756B4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Prinsip</a:t>
            </a:r>
            <a:r>
              <a:rPr lang="en-GB" dirty="0"/>
              <a:t> Dasar PAUD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5F136-3141-430F-8332-CFDCA78B9A0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Berorientasi</a:t>
            </a:r>
            <a:r>
              <a:rPr lang="en-ID" dirty="0"/>
              <a:t> pada </a:t>
            </a:r>
            <a:r>
              <a:rPr lang="en-ID" dirty="0" err="1"/>
              <a:t>kebutuhan</a:t>
            </a:r>
            <a:r>
              <a:rPr lang="en-ID" dirty="0"/>
              <a:t>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terbaik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bermain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Berpusat</a:t>
            </a:r>
            <a:r>
              <a:rPr lang="en-ID" dirty="0"/>
              <a:t> pada </a:t>
            </a:r>
            <a:r>
              <a:rPr lang="en-ID" dirty="0" err="1"/>
              <a:t>anak</a:t>
            </a:r>
            <a:r>
              <a:rPr lang="en-ID" dirty="0"/>
              <a:t> dan </a:t>
            </a: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keunikannya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terpadu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, </a:t>
            </a:r>
            <a:r>
              <a:rPr lang="en-ID" dirty="0" err="1"/>
              <a:t>kreatif</a:t>
            </a:r>
            <a:r>
              <a:rPr lang="en-ID" dirty="0"/>
              <a:t>, </a:t>
            </a:r>
            <a:r>
              <a:rPr lang="en-ID" dirty="0" err="1"/>
              <a:t>menyenangkan</a:t>
            </a:r>
            <a:r>
              <a:rPr lang="en-ID" dirty="0"/>
              <a:t>, dan </a:t>
            </a:r>
            <a:r>
              <a:rPr lang="en-ID" dirty="0" err="1"/>
              <a:t>bermakna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11B54-1208-42F6-8C7A-B20780C13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1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F0D34-95F5-4F23-9031-782A4C77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PAUD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DDDCD-5234-4D88-B387-3500205DC2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9158288" cy="4375976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filosofis</a:t>
            </a:r>
            <a:r>
              <a:rPr lang="en-ID" dirty="0"/>
              <a:t> — </a:t>
            </a:r>
            <a:r>
              <a:rPr lang="en-ID" dirty="0" err="1"/>
              <a:t>memandang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dan </a:t>
            </a:r>
            <a:r>
              <a:rPr lang="en-ID" dirty="0" err="1"/>
              <a:t>martabat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yuridis</a:t>
            </a:r>
            <a:r>
              <a:rPr lang="en-ID" dirty="0"/>
              <a:t> —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</a:t>
            </a:r>
            <a:r>
              <a:rPr lang="en-ID" dirty="0" err="1"/>
              <a:t>perundang-undangan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dan </a:t>
            </a:r>
            <a:r>
              <a:rPr lang="en-ID" dirty="0" err="1"/>
              <a:t>perlindungan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psikologis</a:t>
            </a:r>
            <a:r>
              <a:rPr lang="en-ID" dirty="0"/>
              <a:t> —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tahapan</a:t>
            </a:r>
            <a:r>
              <a:rPr lang="en-ID" dirty="0"/>
              <a:t> dan </a:t>
            </a:r>
            <a:r>
              <a:rPr lang="en-ID" dirty="0" err="1"/>
              <a:t>karakteristik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pedagogis</a:t>
            </a:r>
            <a:r>
              <a:rPr lang="en-ID" dirty="0"/>
              <a:t> —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pendekatan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sosiologis</a:t>
            </a:r>
            <a:r>
              <a:rPr lang="en-ID" dirty="0"/>
              <a:t> dan </a:t>
            </a:r>
            <a:r>
              <a:rPr lang="en-ID" dirty="0" err="1"/>
              <a:t>kultural</a:t>
            </a:r>
            <a:r>
              <a:rPr lang="en-ID" dirty="0"/>
              <a:t> —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, </a:t>
            </a:r>
            <a:r>
              <a:rPr lang="en-ID" dirty="0" err="1"/>
              <a:t>masyarakat</a:t>
            </a:r>
            <a:r>
              <a:rPr lang="en-ID" dirty="0"/>
              <a:t>, dan </a:t>
            </a:r>
            <a:r>
              <a:rPr lang="en-ID" dirty="0" err="1"/>
              <a:t>budaya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6B878-BB22-4EEC-BECE-1728FC219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65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D7AC-2266-4904-8712-30570BD9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</a:t>
            </a:r>
            <a:r>
              <a:rPr lang="en-GB" dirty="0" err="1"/>
              <a:t>Filosofi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D937B-FD92-47FC-AACC-A72EABBB1E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9272588" cy="3904488"/>
          </a:xfrm>
        </p:spPr>
        <p:txBody>
          <a:bodyPr>
            <a:normAutofit/>
          </a:bodyPr>
          <a:lstStyle/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Anak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keunikan</a:t>
            </a:r>
            <a:r>
              <a:rPr lang="en-ID" dirty="0"/>
              <a:t>, </a:t>
            </a:r>
            <a:r>
              <a:rPr lang="en-ID" dirty="0" err="1"/>
              <a:t>kebutuhan</a:t>
            </a:r>
            <a:r>
              <a:rPr lang="en-ID" dirty="0"/>
              <a:t>, </a:t>
            </a:r>
            <a:r>
              <a:rPr lang="en-ID" dirty="0" err="1"/>
              <a:t>minat</a:t>
            </a:r>
            <a:r>
              <a:rPr lang="en-ID" dirty="0"/>
              <a:t>, dan </a:t>
            </a:r>
            <a:r>
              <a:rPr lang="en-ID" dirty="0" err="1"/>
              <a:t>kemampuan</a:t>
            </a:r>
            <a:r>
              <a:rPr lang="en-ID" dirty="0"/>
              <a:t> yang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Pendidikan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utuh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Pendidikan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martabat</a:t>
            </a:r>
            <a:r>
              <a:rPr lang="en-ID" dirty="0"/>
              <a:t>, </a:t>
            </a:r>
            <a:r>
              <a:rPr lang="en-ID" dirty="0" err="1"/>
              <a:t>hak</a:t>
            </a:r>
            <a:r>
              <a:rPr lang="en-ID" dirty="0"/>
              <a:t>,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terbaik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C32CF-0B4E-49D6-BB49-83F6751BA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669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4149-BE7F-4BB8-9C69-917B790F3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</a:t>
            </a:r>
            <a:r>
              <a:rPr lang="en-GB" dirty="0" err="1"/>
              <a:t>Yuridis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4A09C-978B-4459-8750-E818A264EC5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UUD Negara </a:t>
            </a:r>
            <a:r>
              <a:rPr lang="en-ID" dirty="0" err="1"/>
              <a:t>Republik</a:t>
            </a:r>
            <a:r>
              <a:rPr lang="en-ID" dirty="0"/>
              <a:t> Indonesia </a:t>
            </a:r>
            <a:r>
              <a:rPr lang="en-ID" dirty="0" err="1"/>
              <a:t>Tahun</a:t>
            </a:r>
            <a:r>
              <a:rPr lang="en-ID" dirty="0"/>
              <a:t> 1945.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UU No. 20 </a:t>
            </a:r>
            <a:r>
              <a:rPr lang="en-ID" dirty="0" err="1"/>
              <a:t>Tahun</a:t>
            </a:r>
            <a:r>
              <a:rPr lang="en-ID" dirty="0"/>
              <a:t> 2003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Pendidikan Nasional.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UU No. 35 </a:t>
            </a:r>
            <a:r>
              <a:rPr lang="en-ID" dirty="0" err="1"/>
              <a:t>Tahun</a:t>
            </a:r>
            <a:r>
              <a:rPr lang="en-ID" dirty="0"/>
              <a:t> 2014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UU </a:t>
            </a:r>
            <a:r>
              <a:rPr lang="en-ID" dirty="0" err="1"/>
              <a:t>Perlindungan</a:t>
            </a:r>
            <a:r>
              <a:rPr lang="en-ID" dirty="0"/>
              <a:t> Anak.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Peraturan</a:t>
            </a:r>
            <a:r>
              <a:rPr lang="en-ID" dirty="0"/>
              <a:t> dan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penyelenggaraan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237E0-5926-4C44-B810-4B1D7C978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09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566E1-86FB-4739-8087-D64220401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</a:t>
            </a:r>
            <a:r>
              <a:rPr lang="en-GB" dirty="0" err="1"/>
              <a:t>Psikologis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C2540-6ECA-4FD1-84E5-8394C8B7D8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berlangsung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bertahap</a:t>
            </a:r>
            <a:r>
              <a:rPr lang="en-ID" dirty="0"/>
              <a:t> dan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kecepatan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disesuaikan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.</a:t>
            </a:r>
          </a:p>
          <a:p>
            <a:pPr marL="0" indent="0">
              <a:spcAft>
                <a:spcPts val="1400"/>
              </a:spcAft>
              <a:buNone/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Lingkungan</a:t>
            </a:r>
            <a:r>
              <a:rPr lang="en-ID" dirty="0"/>
              <a:t> dan </a:t>
            </a:r>
            <a:r>
              <a:rPr lang="en-ID" dirty="0" err="1"/>
              <a:t>pengalaman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8ADA0-9EB7-4C91-8C90-3B8C667F6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68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BBE7B-4669-4736-9B40-AFB9C86D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</a:t>
            </a:r>
            <a:r>
              <a:rPr lang="en-GB" dirty="0" err="1"/>
              <a:t>Pedagogis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19D31-4AB6-4A74-8577-DD4156F44E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1"/>
            <a:ext cx="9043988" cy="4047363"/>
          </a:xfrm>
        </p:spPr>
        <p:txBody>
          <a:bodyPr/>
          <a:lstStyle/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disesuaikan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r>
              <a:rPr lang="en-ID" dirty="0"/>
              <a:t>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Bermain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belajar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Guru </a:t>
            </a:r>
            <a:r>
              <a:rPr lang="en-ID" dirty="0" err="1"/>
              <a:t>berperan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fasilitator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Anak </a:t>
            </a:r>
            <a:r>
              <a:rPr lang="en-ID" dirty="0" err="1"/>
              <a:t>diberi</a:t>
            </a:r>
            <a:r>
              <a:rPr lang="en-ID" dirty="0"/>
              <a:t>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mengeksplorasi</a:t>
            </a:r>
            <a:r>
              <a:rPr lang="en-ID" dirty="0"/>
              <a:t>, </a:t>
            </a:r>
            <a:r>
              <a:rPr lang="en-ID" dirty="0" err="1"/>
              <a:t>bertanya</a:t>
            </a:r>
            <a:r>
              <a:rPr lang="en-ID" dirty="0"/>
              <a:t>, </a:t>
            </a:r>
            <a:r>
              <a:rPr lang="en-ID" dirty="0" err="1"/>
              <a:t>mencoba</a:t>
            </a:r>
            <a:r>
              <a:rPr lang="en-ID" dirty="0"/>
              <a:t>, dan </a:t>
            </a:r>
            <a:r>
              <a:rPr lang="en-ID" dirty="0" err="1"/>
              <a:t>berkarya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EBC8E-03FD-45C4-BA5D-C8996A356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41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508C9-FBBB-4C8D-B113-9A611A04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Landasan</a:t>
            </a:r>
            <a:r>
              <a:rPr lang="en-GB" dirty="0"/>
              <a:t> </a:t>
            </a:r>
            <a:r>
              <a:rPr lang="en-GB" dirty="0" err="1"/>
              <a:t>Sosiologis</a:t>
            </a:r>
            <a:r>
              <a:rPr lang="en-GB" dirty="0"/>
              <a:t> Cultural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28C6A-7918-4A5E-9C48-702DA9DB3A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Anak </a:t>
            </a:r>
            <a:r>
              <a:rPr lang="en-ID" dirty="0" err="1"/>
              <a:t>tumbuh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, </a:t>
            </a:r>
            <a:r>
              <a:rPr lang="en-ID" dirty="0" err="1"/>
              <a:t>sekolah</a:t>
            </a:r>
            <a:r>
              <a:rPr lang="en-ID" dirty="0"/>
              <a:t>, dan </a:t>
            </a:r>
            <a:r>
              <a:rPr lang="en-ID" dirty="0" err="1"/>
              <a:t>masyarakat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Pendidikan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dan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Keluarga</a:t>
            </a:r>
            <a:r>
              <a:rPr lang="en-ID" dirty="0"/>
              <a:t>, </a:t>
            </a:r>
            <a:r>
              <a:rPr lang="en-ID" dirty="0" err="1"/>
              <a:t>sekolah</a:t>
            </a:r>
            <a:r>
              <a:rPr lang="en-ID" dirty="0"/>
              <a:t>, dan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kemitraan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yang </a:t>
            </a:r>
            <a:r>
              <a:rPr lang="en-ID" dirty="0" err="1"/>
              <a:t>positif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A69C0-E4C5-43C6-860F-A5E2BBB7A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758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EDC5E-8239-41EE-BE69-8E67A624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KESIMPULAN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BBB4-FBF4-41E6-8284-B4FEA555843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Anak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NAEYC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early childhood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8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Indonesia, PAUD </a:t>
            </a:r>
            <a:r>
              <a:rPr lang="en-ID" dirty="0" err="1"/>
              <a:t>ditujukan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6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>
              <a:spcAft>
                <a:spcPts val="1400"/>
              </a:spcAft>
              <a:defRPr sz="2000">
                <a:solidFill>
                  <a:srgbClr val="41414B"/>
                </a:solidFill>
                <a:latin typeface="Aptos"/>
              </a:defRPr>
            </a:pPr>
            <a:r>
              <a:rPr lang="en-ID" dirty="0"/>
              <a:t>• PAUD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diselenggarakan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filosofis</a:t>
            </a:r>
            <a:r>
              <a:rPr lang="en-ID" dirty="0"/>
              <a:t>, </a:t>
            </a:r>
            <a:r>
              <a:rPr lang="en-ID" dirty="0" err="1"/>
              <a:t>yuridis</a:t>
            </a:r>
            <a:r>
              <a:rPr lang="en-ID" dirty="0"/>
              <a:t>, </a:t>
            </a:r>
            <a:r>
              <a:rPr lang="en-ID" dirty="0" err="1"/>
              <a:t>psikologis</a:t>
            </a:r>
            <a:r>
              <a:rPr lang="en-ID" dirty="0"/>
              <a:t>, </a:t>
            </a:r>
            <a:r>
              <a:rPr lang="en-ID" dirty="0" err="1"/>
              <a:t>pedagogis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sosial-kultural</a:t>
            </a:r>
            <a:r>
              <a:rPr lang="en-ID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A868C-0737-4FDA-A67F-A01DBA31A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84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/>
          <a:lstStyle/>
          <a:p>
            <a:r>
              <a:rPr lang="en-US" dirty="0"/>
              <a:t>        SRI SINTAWATI. M. Si</a:t>
            </a:r>
          </a:p>
          <a:p>
            <a:r>
              <a:rPr lang="en-US" dirty="0"/>
              <a:t>RUMAH KONSELING NIRMALA</a:t>
            </a: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{88B3926B-C561-4B3B-A889-C96FA602566A}TF1ed9553b-00c4-4092-846a-c8f7f2908f3beecd942f_win32-8e33096c3cfc</Template>
  <TotalTime>28</TotalTime>
  <Words>791</Words>
  <Application>Microsoft Office PowerPoint</Application>
  <PresentationFormat>Widescreen</PresentationFormat>
  <Paragraphs>102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Courier New</vt:lpstr>
      <vt:lpstr>Gill Sans Nova Light</vt:lpstr>
      <vt:lpstr>Sagona Book</vt:lpstr>
      <vt:lpstr>Custom</vt:lpstr>
      <vt:lpstr>PENDIDIKAN ANAK USIA DINI Batasan Usia • Pengertian • Landasan  SRI SINTAWATI, M.Si</vt:lpstr>
      <vt:lpstr>TUJUAN PEMBELAJARAN</vt:lpstr>
      <vt:lpstr>Batasan Anak Usia Dini Menurut NAEYC </vt:lpstr>
      <vt:lpstr>Karakter anak usia dini</vt:lpstr>
      <vt:lpstr>Mengapa Anak Usia Dini disebut  Penting?</vt:lpstr>
      <vt:lpstr>Pengertian Pendidikan Anak Usia Dini</vt:lpstr>
      <vt:lpstr>Tujuan PAUD</vt:lpstr>
      <vt:lpstr>Aspek perkembangan Anak</vt:lpstr>
      <vt:lpstr>Prinsip Dasar PAUD</vt:lpstr>
      <vt:lpstr>Landasan PAUD</vt:lpstr>
      <vt:lpstr>Landasan Filosofi</vt:lpstr>
      <vt:lpstr>Landasan Yuridis</vt:lpstr>
      <vt:lpstr>Landasan Psikologis</vt:lpstr>
      <vt:lpstr>Landasan Pedagogis</vt:lpstr>
      <vt:lpstr>Landasan Sosiologis Cultural</vt:lpstr>
      <vt:lpstr>KESIMPULAN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ANAK USIA DINI Batasan Usia • Pengertian • Landasan  SRI SINTAWATI, M.Si</dc:title>
  <dc:creator>USER</dc:creator>
  <cp:lastModifiedBy>USER</cp:lastModifiedBy>
  <cp:revision>5</cp:revision>
  <dcterms:created xsi:type="dcterms:W3CDTF">2026-09-24T09:27:08Z</dcterms:created>
  <dcterms:modified xsi:type="dcterms:W3CDTF">2026-09-24T09:56:07Z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